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8" r:id="rId2"/>
    <p:sldId id="279" r:id="rId3"/>
    <p:sldId id="259" r:id="rId4"/>
    <p:sldId id="298" r:id="rId5"/>
    <p:sldId id="261" r:id="rId6"/>
    <p:sldId id="262" r:id="rId7"/>
    <p:sldId id="301" r:id="rId8"/>
    <p:sldId id="263" r:id="rId9"/>
    <p:sldId id="283" r:id="rId10"/>
    <p:sldId id="287" r:id="rId11"/>
    <p:sldId id="285" r:id="rId12"/>
    <p:sldId id="289" r:id="rId13"/>
    <p:sldId id="288" r:id="rId14"/>
    <p:sldId id="300" r:id="rId15"/>
    <p:sldId id="290" r:id="rId16"/>
    <p:sldId id="286" r:id="rId17"/>
    <p:sldId id="269" r:id="rId18"/>
    <p:sldId id="292" r:id="rId19"/>
    <p:sldId id="299" r:id="rId20"/>
    <p:sldId id="270" r:id="rId21"/>
    <p:sldId id="293" r:id="rId22"/>
    <p:sldId id="272" r:id="rId23"/>
    <p:sldId id="294" r:id="rId24"/>
    <p:sldId id="271" r:id="rId25"/>
    <p:sldId id="281" r:id="rId26"/>
    <p:sldId id="282" r:id="rId27"/>
    <p:sldId id="291" r:id="rId28"/>
    <p:sldId id="295" r:id="rId29"/>
    <p:sldId id="297" r:id="rId30"/>
    <p:sldId id="296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8D3"/>
    <a:srgbClr val="368A9D"/>
    <a:srgbClr val="3B3C3B"/>
    <a:srgbClr val="3C3C3B"/>
    <a:srgbClr val="163A41"/>
    <a:srgbClr val="308A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09"/>
    <p:restoredTop sz="88784"/>
  </p:normalViewPr>
  <p:slideViewPr>
    <p:cSldViewPr snapToGrid="0" snapToObjects="1">
      <p:cViewPr>
        <p:scale>
          <a:sx n="190" d="100"/>
          <a:sy n="190" d="100"/>
        </p:scale>
        <p:origin x="-2880" y="-2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D7554-0205-4541-9CC3-714C7B7BBAD7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1B6C9-6E61-C34D-ACA8-C5A07BA22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38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17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83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36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26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11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Pandas = Python for</a:t>
            </a:r>
            <a:r>
              <a:rPr lang="en-US" baseline="0" dirty="0" smtClean="0"/>
              <a:t> data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Jupyter</a:t>
            </a:r>
            <a:r>
              <a:rPr lang="en-US" baseline="0" dirty="0" smtClean="0"/>
              <a:t> 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is an open-source web application that allows you to create and share documents that contain live code, equations, visualizations and narrative text. 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Python 2D plotting library which produces publication quality figures in a variety of hardcopy formats and interactive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15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85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0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51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90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8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51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45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1B6C9-6E61-C34D-ACA8-C5A07BA225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4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"/>
            <a:ext cx="12181172" cy="6857999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7910620" y="6046119"/>
            <a:ext cx="3806457" cy="375946"/>
            <a:chOff x="7995684" y="6046119"/>
            <a:chExt cx="3806457" cy="375946"/>
          </a:xfrm>
        </p:grpSpPr>
        <p:sp>
          <p:nvSpPr>
            <p:cNvPr id="6" name="Rectangle 5"/>
            <p:cNvSpPr/>
            <p:nvPr userDrawn="1"/>
          </p:nvSpPr>
          <p:spPr>
            <a:xfrm>
              <a:off x="7995684" y="6046119"/>
              <a:ext cx="3806456" cy="375946"/>
            </a:xfrm>
            <a:prstGeom prst="rect">
              <a:avLst/>
            </a:prstGeom>
            <a:solidFill>
              <a:srgbClr val="47B8D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>
            <a:xfrm>
              <a:off x="8170292" y="6067385"/>
              <a:ext cx="3631849" cy="307777"/>
              <a:chOff x="-103650" y="516818"/>
              <a:chExt cx="3474683" cy="307777"/>
            </a:xfrm>
          </p:grpSpPr>
          <p:sp>
            <p:nvSpPr>
              <p:cNvPr id="11" name="TextBox 10"/>
              <p:cNvSpPr txBox="1"/>
              <p:nvPr userDrawn="1"/>
            </p:nvSpPr>
            <p:spPr>
              <a:xfrm>
                <a:off x="146845" y="516818"/>
                <a:ext cx="3224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b="1" dirty="0" smtClean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Join</a:t>
                </a:r>
                <a:r>
                  <a:rPr lang="en-US" sz="1400" b="1" baseline="0" dirty="0" smtClean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 the conversation </a:t>
                </a:r>
                <a:r>
                  <a:rPr lang="en-US" sz="1400" b="1" spc="0" baseline="0" dirty="0" smtClean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#DevSecCon</a:t>
                </a:r>
                <a:endParaRPr lang="en-US" sz="1400" b="1" spc="0" baseline="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 userDrawn="1"/>
            </p:nvPicPr>
            <p:blipFill>
              <a:blip r:embed="rId3">
                <a:duotone>
                  <a:prstClr val="black"/>
                  <a:srgbClr val="368A9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3650" y="558922"/>
                <a:ext cx="252000" cy="252000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758" y="2184528"/>
            <a:ext cx="7422498" cy="1945039"/>
          </a:xfr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758" y="4279677"/>
            <a:ext cx="7422498" cy="411476"/>
          </a:xfrm>
        </p:spPr>
        <p:txBody>
          <a:bodyPr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4" y="342918"/>
            <a:ext cx="3887923" cy="6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7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F5B7F-1D16-1A43-90E8-6CFEF3FDBD1A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0F008F-F9D6-5744-AFB9-01495853A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F5B7F-1D16-1A43-90E8-6CFEF3FDBD1A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0F008F-F9D6-5744-AFB9-01495853A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9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F5B7F-1D16-1A43-90E8-6CFEF3FDBD1A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0F008F-F9D6-5744-AFB9-01495853A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5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F5B7F-1D16-1A43-90E8-6CFEF3FDBD1A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0F008F-F9D6-5744-AFB9-01495853A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9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38" y="365125"/>
            <a:ext cx="11092880" cy="1325563"/>
          </a:xfrm>
        </p:spPr>
        <p:txBody>
          <a:bodyPr>
            <a:normAutofit/>
          </a:bodyPr>
          <a:lstStyle>
            <a:lvl1pPr>
              <a:defRPr sz="3300" b="1">
                <a:solidFill>
                  <a:srgbClr val="47B8D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38" y="1825625"/>
            <a:ext cx="11092880" cy="4351338"/>
          </a:xfrm>
        </p:spPr>
        <p:txBody>
          <a:bodyPr/>
          <a:lstStyle>
            <a:lvl1pPr>
              <a:buClr>
                <a:srgbClr val="47B8D3"/>
              </a:buClr>
              <a:defRPr>
                <a:solidFill>
                  <a:srgbClr val="3C3C3B"/>
                </a:solidFill>
              </a:defRPr>
            </a:lvl1pPr>
            <a:lvl2pPr>
              <a:buClr>
                <a:srgbClr val="47B8D3"/>
              </a:buClr>
              <a:defRPr>
                <a:solidFill>
                  <a:srgbClr val="3C3C3B"/>
                </a:solidFill>
              </a:defRPr>
            </a:lvl2pPr>
            <a:lvl3pPr>
              <a:buClr>
                <a:srgbClr val="47B8D3"/>
              </a:buClr>
              <a:defRPr>
                <a:solidFill>
                  <a:srgbClr val="3C3C3B"/>
                </a:solidFill>
              </a:defRPr>
            </a:lvl3pPr>
            <a:lvl4pPr>
              <a:buClr>
                <a:srgbClr val="47B8D3"/>
              </a:buClr>
              <a:defRPr>
                <a:solidFill>
                  <a:srgbClr val="3C3C3B"/>
                </a:solidFill>
              </a:defRPr>
            </a:lvl4pPr>
            <a:lvl5pPr>
              <a:buClr>
                <a:srgbClr val="47B8D3"/>
              </a:buClr>
              <a:defRPr>
                <a:solidFill>
                  <a:srgbClr val="3C3C3B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93" y="6181965"/>
            <a:ext cx="2916000" cy="4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2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38" y="365125"/>
            <a:ext cx="11092880" cy="1325563"/>
          </a:xfrm>
        </p:spPr>
        <p:txBody>
          <a:bodyPr>
            <a:normAutofit/>
          </a:bodyPr>
          <a:lstStyle>
            <a:lvl1pPr>
              <a:defRPr sz="3300" b="1">
                <a:solidFill>
                  <a:srgbClr val="47B8D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38" y="1825625"/>
            <a:ext cx="11092880" cy="4351338"/>
          </a:xfrm>
        </p:spPr>
        <p:txBody>
          <a:bodyPr/>
          <a:lstStyle>
            <a:lvl1pPr>
              <a:buClr>
                <a:srgbClr val="47B8D3"/>
              </a:buClr>
              <a:defRPr>
                <a:solidFill>
                  <a:srgbClr val="3C3C3B"/>
                </a:solidFill>
              </a:defRPr>
            </a:lvl1pPr>
            <a:lvl2pPr>
              <a:buClr>
                <a:srgbClr val="47B8D3"/>
              </a:buClr>
              <a:defRPr>
                <a:solidFill>
                  <a:srgbClr val="3C3C3B"/>
                </a:solidFill>
              </a:defRPr>
            </a:lvl2pPr>
            <a:lvl3pPr>
              <a:buClr>
                <a:srgbClr val="47B8D3"/>
              </a:buClr>
              <a:defRPr>
                <a:solidFill>
                  <a:srgbClr val="3C3C3B"/>
                </a:solidFill>
              </a:defRPr>
            </a:lvl3pPr>
            <a:lvl4pPr>
              <a:buClr>
                <a:srgbClr val="47B8D3"/>
              </a:buClr>
              <a:defRPr>
                <a:solidFill>
                  <a:srgbClr val="3C3C3B"/>
                </a:solidFill>
              </a:defRPr>
            </a:lvl4pPr>
            <a:lvl5pPr>
              <a:buClr>
                <a:srgbClr val="47B8D3"/>
              </a:buClr>
              <a:defRPr>
                <a:solidFill>
                  <a:srgbClr val="3C3C3B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93" y="6181965"/>
            <a:ext cx="2916000" cy="49686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633"/>
            <a:ext cx="1218117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2599" y="2235004"/>
            <a:ext cx="6146803" cy="2387993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910620" y="6046119"/>
            <a:ext cx="3806457" cy="375946"/>
            <a:chOff x="7995684" y="6046119"/>
            <a:chExt cx="3806457" cy="375946"/>
          </a:xfrm>
        </p:grpSpPr>
        <p:sp>
          <p:nvSpPr>
            <p:cNvPr id="13" name="Rectangle 12"/>
            <p:cNvSpPr/>
            <p:nvPr userDrawn="1"/>
          </p:nvSpPr>
          <p:spPr>
            <a:xfrm>
              <a:off x="7995684" y="6046119"/>
              <a:ext cx="3806456" cy="375946"/>
            </a:xfrm>
            <a:prstGeom prst="rect">
              <a:avLst/>
            </a:prstGeom>
            <a:solidFill>
              <a:srgbClr val="47B8D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8170292" y="6067385"/>
              <a:ext cx="3631849" cy="307777"/>
              <a:chOff x="-103650" y="516818"/>
              <a:chExt cx="3474683" cy="307777"/>
            </a:xfrm>
          </p:grpSpPr>
          <p:sp>
            <p:nvSpPr>
              <p:cNvPr id="15" name="TextBox 14"/>
              <p:cNvSpPr txBox="1"/>
              <p:nvPr userDrawn="1"/>
            </p:nvSpPr>
            <p:spPr>
              <a:xfrm>
                <a:off x="146845" y="516818"/>
                <a:ext cx="3224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b="1" dirty="0" smtClean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Join</a:t>
                </a:r>
                <a:r>
                  <a:rPr lang="en-US" sz="1400" b="1" baseline="0" dirty="0" smtClean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 the conversation </a:t>
                </a:r>
                <a:r>
                  <a:rPr lang="en-US" sz="1400" b="1" spc="0" baseline="0" dirty="0" smtClean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#DevSecCon</a:t>
                </a:r>
                <a:endParaRPr lang="en-US" sz="1400" b="1" spc="0" baseline="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 userDrawn="1"/>
            </p:nvPicPr>
            <p:blipFill>
              <a:blip r:embed="rId3">
                <a:duotone>
                  <a:prstClr val="black"/>
                  <a:srgbClr val="368A9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3650" y="558922"/>
                <a:ext cx="252000" cy="252000"/>
              </a:xfrm>
              <a:prstGeom prst="rect">
                <a:avLst/>
              </a:prstGeom>
            </p:spPr>
          </p:pic>
        </p:grp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4" y="342918"/>
            <a:ext cx="3887923" cy="6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F5B7F-1D16-1A43-90E8-6CFEF3FDBD1A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0F008F-F9D6-5744-AFB9-01495853A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F5B7F-1D16-1A43-90E8-6CFEF3FDBD1A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0F008F-F9D6-5744-AFB9-01495853A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F5B7F-1D16-1A43-90E8-6CFEF3FDBD1A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0F008F-F9D6-5744-AFB9-01495853A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4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F5B7F-1D16-1A43-90E8-6CFEF3FDBD1A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0F008F-F9D6-5744-AFB9-01495853A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3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9F5B7F-1D16-1A43-90E8-6CFEF3FDBD1A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0F008F-F9D6-5744-AFB9-01495853A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8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4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laramies/devseccon2017.gi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4" Type="http://schemas.openxmlformats.org/officeDocument/2006/relationships/hyperlink" Target="https://github.com/laramies/devseccon2017.gi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A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498758" y="4215879"/>
            <a:ext cx="7422498" cy="411476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smtClean="0"/>
              <a:t>Christian Martorella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498758" y="2120730"/>
            <a:ext cx="7422498" cy="1945039"/>
          </a:xfrm>
        </p:spPr>
        <p:txBody>
          <a:bodyPr>
            <a:normAutofit/>
          </a:bodyPr>
          <a:lstStyle/>
          <a:p>
            <a:r>
              <a:rPr lang="en-US" sz="3800" dirty="0" smtClean="0"/>
              <a:t>Security Dashboard from 0 to hero</a:t>
            </a:r>
            <a:endParaRPr lang="en-US" sz="3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83" y="5880058"/>
            <a:ext cx="4080687" cy="977942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279" y="1390854"/>
            <a:ext cx="3675232" cy="4063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7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3" y="691375"/>
            <a:ext cx="10132829" cy="5547170"/>
          </a:xfrm>
        </p:spPr>
      </p:pic>
      <p:sp>
        <p:nvSpPr>
          <p:cNvPr id="3" name="Frame 2"/>
          <p:cNvSpPr/>
          <p:nvPr/>
        </p:nvSpPr>
        <p:spPr>
          <a:xfrm>
            <a:off x="478464" y="648844"/>
            <a:ext cx="1244010" cy="558970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8296939" y="648844"/>
            <a:ext cx="1244010" cy="5698793"/>
          </a:xfrm>
          <a:prstGeom prst="frame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7859" y="95952"/>
            <a:ext cx="11092880" cy="552892"/>
          </a:xfrm>
        </p:spPr>
        <p:txBody>
          <a:bodyPr/>
          <a:lstStyle/>
          <a:p>
            <a:r>
              <a:rPr lang="en-US" dirty="0" smtClean="0"/>
              <a:t>Vulnerabilities scoring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38" y="0"/>
            <a:ext cx="11092880" cy="1325563"/>
          </a:xfrm>
        </p:spPr>
        <p:txBody>
          <a:bodyPr/>
          <a:lstStyle/>
          <a:p>
            <a:r>
              <a:rPr lang="en-US" dirty="0" smtClean="0"/>
              <a:t>Vulnerabilities category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38" y="1325563"/>
            <a:ext cx="1109288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47B8D3"/>
                </a:solidFill>
              </a:rPr>
              <a:t>Categories</a:t>
            </a:r>
            <a:r>
              <a:rPr lang="en-US" sz="3000" dirty="0" smtClean="0"/>
              <a:t>: </a:t>
            </a:r>
          </a:p>
          <a:p>
            <a:pPr lvl="1"/>
            <a:r>
              <a:rPr lang="en-US" dirty="0" smtClean="0"/>
              <a:t>Session Management</a:t>
            </a:r>
          </a:p>
          <a:p>
            <a:pPr lvl="1"/>
            <a:r>
              <a:rPr lang="en-US" dirty="0" smtClean="0"/>
              <a:t>Service Abuse</a:t>
            </a:r>
          </a:p>
          <a:p>
            <a:pPr lvl="1"/>
            <a:r>
              <a:rPr lang="en-US" dirty="0" smtClean="0"/>
              <a:t>Sensitive data</a:t>
            </a:r>
          </a:p>
          <a:p>
            <a:pPr lvl="1"/>
            <a:r>
              <a:rPr lang="en-US" dirty="0" smtClean="0"/>
              <a:t>Parameter Manipulation</a:t>
            </a:r>
          </a:p>
          <a:p>
            <a:pPr lvl="1"/>
            <a:r>
              <a:rPr lang="en-US" dirty="0" smtClean="0"/>
              <a:t>Output validation</a:t>
            </a:r>
          </a:p>
          <a:p>
            <a:pPr lvl="1"/>
            <a:r>
              <a:rPr lang="en-US" dirty="0" smtClean="0"/>
              <a:t>Input Validation</a:t>
            </a:r>
          </a:p>
          <a:p>
            <a:pPr lvl="1"/>
            <a:r>
              <a:rPr lang="en-US" dirty="0" smtClean="0"/>
              <a:t>Cryptography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err="1" smtClean="0"/>
              <a:t>Authorisation</a:t>
            </a:r>
            <a:endParaRPr lang="en-US" dirty="0" smtClean="0"/>
          </a:p>
          <a:p>
            <a:pPr lvl="1"/>
            <a:r>
              <a:rPr lang="en-US" dirty="0" smtClean="0"/>
              <a:t>Authentication</a:t>
            </a:r>
          </a:p>
          <a:p>
            <a:pPr lvl="1"/>
            <a:r>
              <a:rPr lang="en-US" dirty="0" smtClean="0"/>
              <a:t>Audit logs</a:t>
            </a:r>
          </a:p>
        </p:txBody>
      </p:sp>
    </p:spTree>
    <p:extLst>
      <p:ext uri="{BB962C8B-B14F-4D97-AF65-F5344CB8AC3E}">
        <p14:creationId xmlns:p14="http://schemas.microsoft.com/office/powerpoint/2010/main" val="14956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Vulnerabilities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47B8D3"/>
                </a:solidFill>
              </a:rPr>
              <a:t>Sources</a:t>
            </a:r>
            <a:r>
              <a:rPr lang="en-US" dirty="0" smtClean="0"/>
              <a:t>:  </a:t>
            </a:r>
          </a:p>
          <a:p>
            <a:pPr lvl="1"/>
            <a:r>
              <a:rPr lang="en-US" dirty="0" smtClean="0"/>
              <a:t>Pentest</a:t>
            </a:r>
          </a:p>
          <a:p>
            <a:pPr lvl="1"/>
            <a:r>
              <a:rPr lang="en-US" dirty="0" smtClean="0"/>
              <a:t>Manual testing</a:t>
            </a:r>
          </a:p>
          <a:p>
            <a:pPr lvl="1"/>
            <a:r>
              <a:rPr lang="en-US" dirty="0" smtClean="0"/>
              <a:t>Threat Modeling</a:t>
            </a:r>
          </a:p>
          <a:p>
            <a:pPr lvl="1"/>
            <a:r>
              <a:rPr lang="en-US" dirty="0" err="1" smtClean="0"/>
              <a:t>Bugcrowd</a:t>
            </a:r>
            <a:endParaRPr lang="en-US" dirty="0" smtClean="0"/>
          </a:p>
          <a:p>
            <a:pPr lvl="1"/>
            <a:r>
              <a:rPr lang="en-US" dirty="0" err="1" smtClean="0"/>
              <a:t>Snyk</a:t>
            </a:r>
            <a:r>
              <a:rPr lang="en-US" dirty="0" smtClean="0"/>
              <a:t> (dependency and OSS components scanning)</a:t>
            </a:r>
            <a:endParaRPr lang="en-US" dirty="0"/>
          </a:p>
          <a:p>
            <a:pPr lvl="1"/>
            <a:r>
              <a:rPr lang="en-US" dirty="0" smtClean="0"/>
              <a:t>SCA (</a:t>
            </a:r>
            <a:r>
              <a:rPr lang="en-US" dirty="0" err="1" smtClean="0"/>
              <a:t>Findsecbugs</a:t>
            </a:r>
            <a:r>
              <a:rPr lang="en-US" dirty="0" smtClean="0"/>
              <a:t>, Bandit, </a:t>
            </a:r>
            <a:r>
              <a:rPr lang="en-US" dirty="0" err="1" smtClean="0"/>
              <a:t>Sonarqube</a:t>
            </a:r>
            <a:r>
              <a:rPr lang="en-US" dirty="0" smtClean="0"/>
              <a:t>, etc.)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10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47" y="365125"/>
            <a:ext cx="11092880" cy="846987"/>
          </a:xfrm>
        </p:spPr>
        <p:txBody>
          <a:bodyPr/>
          <a:lstStyle/>
          <a:p>
            <a:r>
              <a:rPr lang="en-US" dirty="0" err="1" smtClean="0"/>
              <a:t>Organisational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59" y="1690688"/>
            <a:ext cx="7239000" cy="45593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3338623" y="1690688"/>
            <a:ext cx="1052624" cy="44645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2955851" y="5816009"/>
            <a:ext cx="2392326" cy="43397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7052930" y="1690688"/>
            <a:ext cx="1052624" cy="44645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6680791" y="5723860"/>
            <a:ext cx="2392326" cy="43397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87" y="3009015"/>
            <a:ext cx="2586936" cy="17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5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38" y="365125"/>
            <a:ext cx="11092880" cy="666233"/>
          </a:xfrm>
        </p:spPr>
        <p:txBody>
          <a:bodyPr/>
          <a:lstStyle/>
          <a:p>
            <a:r>
              <a:rPr lang="en-US" dirty="0" smtClean="0"/>
              <a:t>Ticket </a:t>
            </a:r>
            <a:r>
              <a:rPr lang="en-US" dirty="0" err="1" smtClean="0"/>
              <a:t>customisation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5" y="879324"/>
            <a:ext cx="8118442" cy="53826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1693" y="1297173"/>
            <a:ext cx="3370521" cy="14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23" y="627321"/>
            <a:ext cx="11457709" cy="608690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9877" y="131209"/>
            <a:ext cx="11092880" cy="379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Overdue SLAs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1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38" y="365125"/>
            <a:ext cx="11092880" cy="581173"/>
          </a:xfrm>
        </p:spPr>
        <p:txBody>
          <a:bodyPr/>
          <a:lstStyle/>
          <a:p>
            <a:r>
              <a:rPr lang="en-US" dirty="0" smtClean="0"/>
              <a:t>Risk acceptance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39" y="946298"/>
            <a:ext cx="9123354" cy="52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4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38" y="365126"/>
            <a:ext cx="11092880" cy="793824"/>
          </a:xfrm>
        </p:spPr>
        <p:txBody>
          <a:bodyPr/>
          <a:lstStyle/>
          <a:p>
            <a:r>
              <a:rPr lang="en-US" dirty="0" smtClean="0"/>
              <a:t>Risk acceptance process in Jira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23" y="1516667"/>
            <a:ext cx="6868634" cy="47007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8854" y="6429794"/>
            <a:ext cx="8548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blog.diniscruz.com</a:t>
            </a:r>
            <a:r>
              <a:rPr lang="en-US" dirty="0"/>
              <a:t>/2015/12/</a:t>
            </a:r>
            <a:r>
              <a:rPr lang="en-US" dirty="0" err="1"/>
              <a:t>jira</a:t>
            </a:r>
            <a:r>
              <a:rPr lang="en-US" dirty="0"/>
              <a:t>-workflows-for-handing-</a:t>
            </a:r>
            <a:r>
              <a:rPr lang="en-US" dirty="0" err="1"/>
              <a:t>appsec</a:t>
            </a:r>
            <a:r>
              <a:rPr lang="en-US" dirty="0"/>
              <a:t>-</a:t>
            </a:r>
            <a:r>
              <a:rPr lang="en-US" dirty="0" err="1"/>
              <a:t>risks.html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1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37" y="365124"/>
            <a:ext cx="11863257" cy="88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082" y="0"/>
            <a:ext cx="11092880" cy="985210"/>
          </a:xfrm>
        </p:spPr>
        <p:txBody>
          <a:bodyPr/>
          <a:lstStyle/>
          <a:p>
            <a:r>
              <a:rPr lang="en-US" dirty="0" smtClean="0"/>
              <a:t>Jira Dashboards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642" y="1262099"/>
            <a:ext cx="7668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38" y="457532"/>
            <a:ext cx="11092880" cy="1325563"/>
          </a:xfrm>
        </p:spPr>
        <p:txBody>
          <a:bodyPr/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38" y="1783095"/>
            <a:ext cx="11092880" cy="4351338"/>
          </a:xfrm>
        </p:spPr>
        <p:txBody>
          <a:bodyPr/>
          <a:lstStyle/>
          <a:p>
            <a:r>
              <a:rPr lang="en-US" dirty="0" err="1" smtClean="0"/>
              <a:t>Skyscanner</a:t>
            </a:r>
            <a:r>
              <a:rPr lang="en-US" dirty="0" smtClean="0"/>
              <a:t> Product Security lead </a:t>
            </a:r>
          </a:p>
          <a:p>
            <a:r>
              <a:rPr lang="en-US" dirty="0" smtClean="0"/>
              <a:t>Microsoft Skype Product Security</a:t>
            </a:r>
          </a:p>
          <a:p>
            <a:r>
              <a:rPr lang="en-US" dirty="0" err="1" smtClean="0"/>
              <a:t>theHarvester</a:t>
            </a:r>
            <a:r>
              <a:rPr lang="en-US" dirty="0" smtClean="0"/>
              <a:t>, </a:t>
            </a:r>
            <a:r>
              <a:rPr lang="en-US" dirty="0" err="1" smtClean="0"/>
              <a:t>Metagoofil</a:t>
            </a:r>
            <a:r>
              <a:rPr lang="en-US" dirty="0" smtClean="0"/>
              <a:t>, </a:t>
            </a:r>
            <a:r>
              <a:rPr lang="en-US" dirty="0" err="1" smtClean="0"/>
              <a:t>Wfuzz</a:t>
            </a:r>
            <a:endParaRPr lang="en-US" dirty="0" smtClean="0"/>
          </a:p>
          <a:p>
            <a:r>
              <a:rPr lang="en-US" dirty="0" smtClean="0"/>
              <a:t>Python for Web application </a:t>
            </a:r>
            <a:r>
              <a:rPr lang="en-US" dirty="0" err="1" smtClean="0"/>
              <a:t>Pentesters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Big thanks to </a:t>
            </a:r>
            <a:r>
              <a:rPr lang="en-US" dirty="0" err="1" smtClean="0"/>
              <a:t>Zigor</a:t>
            </a:r>
            <a:r>
              <a:rPr lang="en-US" dirty="0" smtClean="0"/>
              <a:t> </a:t>
            </a:r>
            <a:r>
              <a:rPr lang="en-US" dirty="0" err="1" smtClean="0"/>
              <a:t>Zumalde</a:t>
            </a:r>
            <a:r>
              <a:rPr lang="en-US" dirty="0" smtClean="0"/>
              <a:t> and Alex </a:t>
            </a:r>
            <a:r>
              <a:rPr lang="en-US" dirty="0" err="1" smtClean="0"/>
              <a:t>Harriss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218" y="1231014"/>
            <a:ext cx="3330353" cy="3330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4" y="1783095"/>
            <a:ext cx="1925571" cy="49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3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Python my old friend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663254"/>
            <a:ext cx="4914900" cy="16510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976" y="1943037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051" y="2991290"/>
            <a:ext cx="3652767" cy="7609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43863" y="5134789"/>
            <a:ext cx="454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24292E"/>
                </a:solidFill>
              </a:rPr>
              <a:t>Dashboards Extension</a:t>
            </a:r>
            <a:endParaRPr lang="en-US" sz="3200" b="1" i="0" dirty="0">
              <a:solidFill>
                <a:srgbClr val="24292E"/>
              </a:solidFill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885" y="4086535"/>
            <a:ext cx="3537098" cy="8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3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5" y="2030818"/>
            <a:ext cx="11828066" cy="3690480"/>
          </a:xfrm>
        </p:spPr>
      </p:pic>
    </p:spTree>
    <p:extLst>
      <p:ext uri="{BB962C8B-B14F-4D97-AF65-F5344CB8AC3E}">
        <p14:creationId xmlns:p14="http://schemas.microsoft.com/office/powerpoint/2010/main" val="14374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2268"/>
            <a:ext cx="12333767" cy="64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2931" y="-188243"/>
            <a:ext cx="5585689" cy="670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5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smtClean="0"/>
              <a:t>we </a:t>
            </a:r>
            <a:r>
              <a:rPr lang="en-US" dirty="0"/>
              <a:t>need the </a:t>
            </a:r>
            <a:r>
              <a:rPr lang="en-US" dirty="0" smtClean="0"/>
              <a:t>vulnerabilities </a:t>
            </a:r>
            <a:r>
              <a:rPr lang="en-US" dirty="0"/>
              <a:t>data out of Jira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Python Jira library we can pull the tickets from Jira</a:t>
            </a:r>
          </a:p>
          <a:p>
            <a:r>
              <a:rPr lang="en-US" dirty="0" smtClean="0"/>
              <a:t>Example in the Notebook </a:t>
            </a:r>
            <a:r>
              <a:rPr lang="en-US" dirty="0" err="1" smtClean="0"/>
              <a:t>Jira.ipynb</a:t>
            </a:r>
            <a:endParaRPr lang="en-US" dirty="0" smtClean="0"/>
          </a:p>
          <a:p>
            <a:r>
              <a:rPr lang="en-US" dirty="0" smtClean="0"/>
              <a:t>A pre populated </a:t>
            </a:r>
            <a:r>
              <a:rPr lang="en-US" dirty="0" err="1" smtClean="0"/>
              <a:t>sqlite</a:t>
            </a:r>
            <a:r>
              <a:rPr lang="en-US" dirty="0" smtClean="0"/>
              <a:t> </a:t>
            </a:r>
            <a:r>
              <a:rPr lang="en-US" dirty="0" err="1" smtClean="0"/>
              <a:t>db</a:t>
            </a:r>
            <a:r>
              <a:rPr lang="en-US" dirty="0" smtClean="0"/>
              <a:t> of vulnerabilities is provided for this workshop.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0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structure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" y="2328531"/>
            <a:ext cx="11602406" cy="1534476"/>
          </a:xfrm>
        </p:spPr>
      </p:pic>
    </p:spTree>
    <p:extLst>
      <p:ext uri="{BB962C8B-B14F-4D97-AF65-F5344CB8AC3E}">
        <p14:creationId xmlns:p14="http://schemas.microsoft.com/office/powerpoint/2010/main" val="19108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your Docker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507" y="1531088"/>
            <a:ext cx="11504427" cy="464587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github.com/laramies/devseccon2017.git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B050"/>
                </a:solidFill>
              </a:rPr>
              <a:t>devseccon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cd </a:t>
            </a:r>
            <a:r>
              <a:rPr lang="en-US" dirty="0" err="1" smtClean="0">
                <a:solidFill>
                  <a:srgbClr val="00B050"/>
                </a:solidFill>
              </a:rPr>
              <a:t>devseccon</a:t>
            </a:r>
            <a:endParaRPr lang="en-US" dirty="0" smtClean="0">
              <a:solidFill>
                <a:srgbClr val="00B05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g</a:t>
            </a:r>
            <a:r>
              <a:rPr lang="en-US" dirty="0" err="1" smtClean="0">
                <a:solidFill>
                  <a:schemeClr val="tx1"/>
                </a:solidFill>
              </a:rPr>
              <a:t>it</a:t>
            </a:r>
            <a:r>
              <a:rPr lang="en-US" dirty="0" smtClean="0">
                <a:solidFill>
                  <a:schemeClr val="tx1"/>
                </a:solidFill>
              </a:rPr>
              <a:t> pull    (if you had cloned the repo yesterday)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</a:t>
            </a:r>
            <a:r>
              <a:rPr lang="en-US" dirty="0" smtClean="0"/>
              <a:t>ake sure you have Docker installed (</a:t>
            </a:r>
            <a:r>
              <a:rPr lang="en-US" dirty="0" err="1" smtClean="0"/>
              <a:t>www.docker.com</a:t>
            </a:r>
            <a:r>
              <a:rPr lang="en-US" dirty="0" smtClean="0"/>
              <a:t>)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/>
              <a:t>laramies</a:t>
            </a:r>
            <a:r>
              <a:rPr lang="en-US" dirty="0"/>
              <a:t>/</a:t>
            </a:r>
            <a:r>
              <a:rPr lang="en-US" dirty="0" err="1"/>
              <a:t>alpine:devseccon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run </a:t>
            </a:r>
            <a:r>
              <a:rPr lang="en-US" dirty="0"/>
              <a:t>-</a:t>
            </a:r>
            <a:r>
              <a:rPr lang="en-US" dirty="0" smtClean="0"/>
              <a:t>p 8888:8888 </a:t>
            </a:r>
            <a:r>
              <a:rPr lang="en-US" dirty="0"/>
              <a:t>-</a:t>
            </a:r>
            <a:r>
              <a:rPr lang="en-US" dirty="0" smtClean="0"/>
              <a:t>v `</a:t>
            </a:r>
            <a:r>
              <a:rPr lang="en-US" dirty="0" err="1" smtClean="0"/>
              <a:t>pwd</a:t>
            </a:r>
            <a:r>
              <a:rPr lang="en-US" dirty="0" smtClean="0"/>
              <a:t>`/</a:t>
            </a:r>
            <a:r>
              <a:rPr lang="en-US" dirty="0" err="1" smtClean="0"/>
              <a:t>workdir</a:t>
            </a:r>
            <a:r>
              <a:rPr lang="en-US" dirty="0" smtClean="0"/>
              <a:t>:/opt </a:t>
            </a:r>
            <a:r>
              <a:rPr lang="en-US" dirty="0" err="1" smtClean="0"/>
              <a:t>laramies</a:t>
            </a:r>
            <a:r>
              <a:rPr lang="en-US" dirty="0" smtClean="0"/>
              <a:t>/</a:t>
            </a:r>
            <a:r>
              <a:rPr lang="en-US" dirty="0" err="1" smtClean="0"/>
              <a:t>alpine:devseccon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http</a:t>
            </a:r>
            <a:r>
              <a:rPr lang="en-US" dirty="0"/>
              <a:t>://localhost:8888/</a:t>
            </a:r>
          </a:p>
        </p:txBody>
      </p:sp>
    </p:spTree>
    <p:extLst>
      <p:ext uri="{BB962C8B-B14F-4D97-AF65-F5344CB8AC3E}">
        <p14:creationId xmlns:p14="http://schemas.microsoft.com/office/powerpoint/2010/main" val="8924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Python and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Notebook  ”Basic”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25" y="2672612"/>
            <a:ext cx="5168900" cy="210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11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Pandas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Notebook  ”</a:t>
            </a:r>
            <a:r>
              <a:rPr lang="en-US" dirty="0" err="1" smtClean="0"/>
              <a:t>SQLandPandas.ipynb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2679404"/>
            <a:ext cx="4921990" cy="2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58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Dashboard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3424" y="1348323"/>
            <a:ext cx="4184394" cy="462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84249" y="2032222"/>
            <a:ext cx="6315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Open Notebook  </a:t>
            </a:r>
            <a:r>
              <a:rPr lang="en-US" sz="2800" dirty="0" smtClean="0"/>
              <a:t>”</a:t>
            </a:r>
            <a:r>
              <a:rPr lang="en-US" sz="2800" dirty="0" err="1" smtClean="0"/>
              <a:t>mydashboard.ipynb</a:t>
            </a:r>
            <a:r>
              <a:rPr lang="en-US" sz="2800" dirty="0" smtClean="0"/>
              <a:t>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561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talk about?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dirty="0"/>
              <a:t>How can you obtain visibility for your Vulnerability management process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dirty="0"/>
              <a:t>How can you make sense out of the data you have about your </a:t>
            </a:r>
            <a:r>
              <a:rPr lang="en-US" dirty="0" smtClean="0"/>
              <a:t>vulnerabilities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dirty="0"/>
              <a:t>How can you </a:t>
            </a:r>
            <a:r>
              <a:rPr lang="en-US" dirty="0" smtClean="0"/>
              <a:t>support business </a:t>
            </a:r>
            <a:r>
              <a:rPr lang="en-US" dirty="0"/>
              <a:t>decisions, based on </a:t>
            </a:r>
            <a:r>
              <a:rPr lang="en-US" dirty="0" smtClean="0"/>
              <a:t>that data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dirty="0" smtClean="0"/>
              <a:t>How to create a quick dashboard based on </a:t>
            </a:r>
            <a:r>
              <a:rPr lang="en-US" dirty="0" err="1" smtClean="0"/>
              <a:t>Jupyter</a:t>
            </a:r>
            <a:r>
              <a:rPr lang="en-US" dirty="0" smtClean="0"/>
              <a:t> and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1206500"/>
            <a:ext cx="40005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1835" y="2235004"/>
            <a:ext cx="6128330" cy="2387993"/>
          </a:xfrm>
        </p:spPr>
        <p:txBody>
          <a:bodyPr>
            <a:noAutofit/>
          </a:bodyPr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sz="2000" dirty="0" err="1"/>
              <a:t>cmartorella@edge-security.com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laramies</a:t>
            </a:r>
            <a:r>
              <a:rPr lang="en-US" sz="2000" dirty="0"/>
              <a:t>/devseccon2017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920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your Docker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507" y="1531088"/>
            <a:ext cx="11504427" cy="4645875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Github</a:t>
            </a:r>
            <a:r>
              <a:rPr lang="en-US" dirty="0" smtClean="0"/>
              <a:t> desktop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://desktop.github.com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github.com/laramies/devseccon2017.git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B050"/>
                </a:solidFill>
              </a:rPr>
              <a:t>devseccon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cd </a:t>
            </a:r>
            <a:r>
              <a:rPr lang="en-US" dirty="0" err="1" smtClean="0">
                <a:solidFill>
                  <a:srgbClr val="00B050"/>
                </a:solidFill>
              </a:rPr>
              <a:t>devseccon</a:t>
            </a:r>
            <a:endParaRPr lang="en-US" dirty="0" smtClean="0">
              <a:solidFill>
                <a:srgbClr val="00B05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g</a:t>
            </a:r>
            <a:r>
              <a:rPr lang="en-US" dirty="0" err="1" smtClean="0">
                <a:solidFill>
                  <a:schemeClr val="tx1"/>
                </a:solidFill>
              </a:rPr>
              <a:t>it</a:t>
            </a:r>
            <a:r>
              <a:rPr lang="en-US" dirty="0" smtClean="0">
                <a:solidFill>
                  <a:schemeClr val="tx1"/>
                </a:solidFill>
              </a:rPr>
              <a:t> pull    (if you had cloned the repo yesterday)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</a:t>
            </a:r>
            <a:r>
              <a:rPr lang="en-US" dirty="0" smtClean="0"/>
              <a:t>ake sure you have Docker installed (</a:t>
            </a:r>
            <a:r>
              <a:rPr lang="en-US" dirty="0" err="1" smtClean="0"/>
              <a:t>www.docker.com</a:t>
            </a:r>
            <a:r>
              <a:rPr lang="en-US" dirty="0" smtClean="0"/>
              <a:t>)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/>
              <a:t>laramies</a:t>
            </a:r>
            <a:r>
              <a:rPr lang="en-US" dirty="0"/>
              <a:t>/</a:t>
            </a:r>
            <a:r>
              <a:rPr lang="en-US" dirty="0" err="1"/>
              <a:t>alpine:devseccon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run </a:t>
            </a:r>
            <a:r>
              <a:rPr lang="en-US" dirty="0"/>
              <a:t>-</a:t>
            </a:r>
            <a:r>
              <a:rPr lang="en-US" dirty="0" smtClean="0"/>
              <a:t>p 8888:8888 </a:t>
            </a:r>
            <a:r>
              <a:rPr lang="en-US" dirty="0"/>
              <a:t>-</a:t>
            </a:r>
            <a:r>
              <a:rPr lang="en-US" dirty="0" smtClean="0"/>
              <a:t>v `</a:t>
            </a:r>
            <a:r>
              <a:rPr lang="en-US" dirty="0" err="1" smtClean="0"/>
              <a:t>pwd</a:t>
            </a:r>
            <a:r>
              <a:rPr lang="en-US" dirty="0" smtClean="0"/>
              <a:t>`/</a:t>
            </a:r>
            <a:r>
              <a:rPr lang="en-US" dirty="0" err="1" smtClean="0"/>
              <a:t>workdir</a:t>
            </a:r>
            <a:r>
              <a:rPr lang="en-US" dirty="0" smtClean="0"/>
              <a:t>:/opt </a:t>
            </a:r>
            <a:r>
              <a:rPr lang="en-US" dirty="0" err="1" smtClean="0"/>
              <a:t>laramies</a:t>
            </a:r>
            <a:r>
              <a:rPr lang="en-US" dirty="0" smtClean="0"/>
              <a:t>/</a:t>
            </a:r>
            <a:r>
              <a:rPr lang="en-US" dirty="0" err="1" smtClean="0"/>
              <a:t>alpine:devseccon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http</a:t>
            </a:r>
            <a:r>
              <a:rPr lang="en-US" dirty="0"/>
              <a:t>://localhost:8888/</a:t>
            </a:r>
          </a:p>
        </p:txBody>
      </p:sp>
    </p:spTree>
    <p:extLst>
      <p:ext uri="{BB962C8B-B14F-4D97-AF65-F5344CB8AC3E}">
        <p14:creationId xmlns:p14="http://schemas.microsoft.com/office/powerpoint/2010/main" val="6795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851" y="1581707"/>
            <a:ext cx="10296245" cy="4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Ticketing world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45" y="2418613"/>
            <a:ext cx="3672445" cy="1428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176" y="2418613"/>
            <a:ext cx="2580986" cy="179421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62" y="2418612"/>
            <a:ext cx="3672445" cy="14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8612" y="1602342"/>
            <a:ext cx="71161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labeling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7293" y="1518486"/>
            <a:ext cx="8675879" cy="4658477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6177517" y="3030280"/>
            <a:ext cx="3019646" cy="188196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83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Query Language example and labels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=labels in (’security’)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2" y="2474418"/>
            <a:ext cx="7628210" cy="34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8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6908</TotalTime>
  <Words>427</Words>
  <Application>Microsoft Macintosh PowerPoint</Application>
  <PresentationFormat>Widescreen</PresentationFormat>
  <Paragraphs>118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Tahoma</vt:lpstr>
      <vt:lpstr>Arial</vt:lpstr>
      <vt:lpstr>Office Theme</vt:lpstr>
      <vt:lpstr>Security Dashboard from 0 to hero</vt:lpstr>
      <vt:lpstr>Whoami</vt:lpstr>
      <vt:lpstr>What is this talk about?</vt:lpstr>
      <vt:lpstr>Running your Docker container</vt:lpstr>
      <vt:lpstr>Why?</vt:lpstr>
      <vt:lpstr>Ticketing world</vt:lpstr>
      <vt:lpstr>Why?</vt:lpstr>
      <vt:lpstr>Issues labeling </vt:lpstr>
      <vt:lpstr>Jira Query Language example and labels</vt:lpstr>
      <vt:lpstr>Vulnerabilities scoring system</vt:lpstr>
      <vt:lpstr>Vulnerabilities category</vt:lpstr>
      <vt:lpstr>Vulnerabilities sources</vt:lpstr>
      <vt:lpstr>Organisational structure</vt:lpstr>
      <vt:lpstr>Ticket customisation</vt:lpstr>
      <vt:lpstr>Overdue SLAs</vt:lpstr>
      <vt:lpstr>Risk acceptance</vt:lpstr>
      <vt:lpstr>Risk acceptance process in Jira</vt:lpstr>
      <vt:lpstr>PowerPoint Presentation</vt:lpstr>
      <vt:lpstr>Jira Dashboards</vt:lpstr>
      <vt:lpstr>Hello Python my old friend</vt:lpstr>
      <vt:lpstr>Jupyter Interface</vt:lpstr>
      <vt:lpstr>PowerPoint Presentation</vt:lpstr>
      <vt:lpstr>PowerPoint Presentation</vt:lpstr>
      <vt:lpstr>First we need the vulnerabilities data out of Jira</vt:lpstr>
      <vt:lpstr>DB structure </vt:lpstr>
      <vt:lpstr>Running your Docker container</vt:lpstr>
      <vt:lpstr>Basics of Python and Jupyter</vt:lpstr>
      <vt:lpstr>Basics of Pandas</vt:lpstr>
      <vt:lpstr>Creating a Dashboard…</vt:lpstr>
      <vt:lpstr>PowerPoint Presentation</vt:lpstr>
      <vt:lpstr>Thank you! cmartorella@edge-security.com https://github.com/laramies/devseccon2017 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DevSecCon London 2016</dc:title>
  <dc:subject/>
  <dc:creator>DevSecCon Ltd</dc:creator>
  <cp:keywords/>
  <dc:description/>
  <cp:lastModifiedBy>Christian Martorella</cp:lastModifiedBy>
  <cp:revision>72</cp:revision>
  <dcterms:created xsi:type="dcterms:W3CDTF">2016-09-25T12:57:10Z</dcterms:created>
  <dcterms:modified xsi:type="dcterms:W3CDTF">2017-10-21T13:04:33Z</dcterms:modified>
  <cp:category/>
</cp:coreProperties>
</file>